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7" r:id="rId14"/>
    <p:sldId id="271" r:id="rId15"/>
    <p:sldId id="270" r:id="rId16"/>
    <p:sldId id="257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41" autoAdjust="0"/>
  </p:normalViewPr>
  <p:slideViewPr>
    <p:cSldViewPr>
      <p:cViewPr varScale="1">
        <p:scale>
          <a:sx n="119" d="100"/>
          <a:sy n="119" d="100"/>
        </p:scale>
        <p:origin x="96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4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CFCDD-7484-49D7-B9FE-D905A6250EAE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4F8E4250-DED6-4318-96FF-B156A02F1CEC}">
      <dgm:prSet phldrT="[Text]"/>
      <dgm:sp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pPr rtl="1"/>
          <a:r>
            <a:rPr lang="en-US" dirty="0" smtClean="0"/>
            <a:t>Model</a:t>
          </a:r>
          <a:endParaRPr lang="he-IL" dirty="0"/>
        </a:p>
      </dgm:t>
    </dgm:pt>
    <dgm:pt modelId="{89B9EA77-45D2-4362-A67D-7BAE7E8AEC31}" type="parTrans" cxnId="{A570F016-869A-4A18-9601-6232BC1AE666}">
      <dgm:prSet/>
      <dgm:spPr/>
      <dgm:t>
        <a:bodyPr/>
        <a:lstStyle/>
        <a:p>
          <a:pPr rtl="1"/>
          <a:endParaRPr lang="he-IL"/>
        </a:p>
      </dgm:t>
    </dgm:pt>
    <dgm:pt modelId="{E93B8D0C-93D3-4AE6-A2B7-75579B403558}" type="sibTrans" cxnId="{A570F016-869A-4A18-9601-6232BC1AE666}">
      <dgm:prSet/>
      <dgm:spPr/>
      <dgm:t>
        <a:bodyPr/>
        <a:lstStyle/>
        <a:p>
          <a:pPr rtl="1"/>
          <a:endParaRPr lang="he-IL"/>
        </a:p>
      </dgm:t>
    </dgm:pt>
    <dgm:pt modelId="{FF081800-D2DC-4D7B-90C8-84AC3617413D}">
      <dgm:prSet phldrT="[Text]"/>
      <dgm:spPr/>
      <dgm:t>
        <a:bodyPr/>
        <a:lstStyle/>
        <a:p>
          <a:pPr rtl="1"/>
          <a:r>
            <a:rPr lang="en-US" dirty="0" smtClean="0"/>
            <a:t>Presentation</a:t>
          </a:r>
          <a:endParaRPr lang="he-IL" dirty="0"/>
        </a:p>
      </dgm:t>
    </dgm:pt>
    <dgm:pt modelId="{2A136A9C-407B-4C2B-BD0C-D7FC385DA6A9}" type="parTrans" cxnId="{90CB1830-6982-44D5-BAF8-23C1CA60CCBF}">
      <dgm:prSet/>
      <dgm:spPr/>
      <dgm:t>
        <a:bodyPr/>
        <a:lstStyle/>
        <a:p>
          <a:pPr rtl="1"/>
          <a:endParaRPr lang="he-IL"/>
        </a:p>
      </dgm:t>
    </dgm:pt>
    <dgm:pt modelId="{7A796EC2-5B44-4154-AEDA-31FFA9CEE311}" type="sibTrans" cxnId="{90CB1830-6982-44D5-BAF8-23C1CA60CCBF}">
      <dgm:prSet/>
      <dgm:spPr/>
      <dgm:t>
        <a:bodyPr/>
        <a:lstStyle/>
        <a:p>
          <a:pPr rtl="1"/>
          <a:endParaRPr lang="he-IL"/>
        </a:p>
      </dgm:t>
    </dgm:pt>
    <dgm:pt modelId="{99F213C5-1678-44ED-8807-DFBE0A91ACBB}">
      <dgm:prSet phldrT="[Text]"/>
      <dgm:spPr/>
      <dgm:t>
        <a:bodyPr/>
        <a:lstStyle/>
        <a:p>
          <a:pPr rtl="1"/>
          <a:r>
            <a:rPr lang="en-US" dirty="0" smtClean="0"/>
            <a:t>Business Logic</a:t>
          </a:r>
          <a:endParaRPr lang="he-IL" dirty="0"/>
        </a:p>
      </dgm:t>
    </dgm:pt>
    <dgm:pt modelId="{A3EC0C0C-BF9E-4E1F-8142-C97979287BFC}" type="parTrans" cxnId="{7AF53C97-6A91-4684-AFD0-5403DEE80E70}">
      <dgm:prSet/>
      <dgm:spPr/>
      <dgm:t>
        <a:bodyPr/>
        <a:lstStyle/>
        <a:p>
          <a:pPr rtl="1"/>
          <a:endParaRPr lang="he-IL"/>
        </a:p>
      </dgm:t>
    </dgm:pt>
    <dgm:pt modelId="{4C3C3C1E-B4E7-4FD8-AD51-CEE777F55220}" type="sibTrans" cxnId="{7AF53C97-6A91-4684-AFD0-5403DEE80E70}">
      <dgm:prSet/>
      <dgm:spPr/>
      <dgm:t>
        <a:bodyPr/>
        <a:lstStyle/>
        <a:p>
          <a:pPr rtl="1"/>
          <a:endParaRPr lang="he-IL"/>
        </a:p>
      </dgm:t>
    </dgm:pt>
    <dgm:pt modelId="{63E12A32-9D31-4C78-94BF-96F5BF79744A}">
      <dgm:prSet phldrT="[Text]"/>
      <dgm:spPr/>
      <dgm:t>
        <a:bodyPr/>
        <a:lstStyle/>
        <a:p>
          <a:pPr rtl="1"/>
          <a:r>
            <a:rPr lang="en-US" dirty="0" smtClean="0"/>
            <a:t>Data Access</a:t>
          </a:r>
          <a:endParaRPr lang="he-IL" dirty="0"/>
        </a:p>
      </dgm:t>
    </dgm:pt>
    <dgm:pt modelId="{8656C0DC-1D36-4FCE-99FD-714CC4937115}" type="parTrans" cxnId="{B391AC59-332D-42D2-B8B4-207FB988A974}">
      <dgm:prSet/>
      <dgm:spPr/>
      <dgm:t>
        <a:bodyPr/>
        <a:lstStyle/>
        <a:p>
          <a:pPr rtl="1"/>
          <a:endParaRPr lang="he-IL"/>
        </a:p>
      </dgm:t>
    </dgm:pt>
    <dgm:pt modelId="{15F32D0C-F431-4841-8715-D0B57765AEED}" type="sibTrans" cxnId="{B391AC59-332D-42D2-B8B4-207FB988A974}">
      <dgm:prSet/>
      <dgm:spPr/>
      <dgm:t>
        <a:bodyPr/>
        <a:lstStyle/>
        <a:p>
          <a:pPr rtl="1"/>
          <a:endParaRPr lang="he-IL"/>
        </a:p>
      </dgm:t>
    </dgm:pt>
    <dgm:pt modelId="{2707F151-23D8-46A7-AFDF-5811DB76AD18}" type="pres">
      <dgm:prSet presAssocID="{6CFCFCDD-7484-49D7-B9FE-D905A6250EAE}" presName="Name0" presStyleCnt="0">
        <dgm:presLayoutVars>
          <dgm:dir/>
          <dgm:animLvl val="lvl"/>
          <dgm:resizeHandles val="exact"/>
        </dgm:presLayoutVars>
      </dgm:prSet>
      <dgm:spPr/>
    </dgm:pt>
    <dgm:pt modelId="{338A2DA7-3391-4DBF-8C3A-4854C4BF9DEC}" type="pres">
      <dgm:prSet presAssocID="{4F8E4250-DED6-4318-96FF-B156A02F1CEC}" presName="linNode" presStyleCnt="0"/>
      <dgm:spPr/>
    </dgm:pt>
    <dgm:pt modelId="{EE1962C4-CE05-49CF-A3F0-133033E1DF91}" type="pres">
      <dgm:prSet presAssocID="{4F8E4250-DED6-4318-96FF-B156A02F1CEC}" presName="parentText" presStyleLbl="node1" presStyleIdx="0" presStyleCnt="1" custScaleX="81991">
        <dgm:presLayoutVars>
          <dgm:chMax val="1"/>
          <dgm:bulletEnabled val="1"/>
        </dgm:presLayoutVars>
      </dgm:prSet>
      <dgm:spPr/>
    </dgm:pt>
    <dgm:pt modelId="{C553E1CC-E696-4BBC-BE4C-A048C13F3309}" type="pres">
      <dgm:prSet presAssocID="{4F8E4250-DED6-4318-96FF-B156A02F1CEC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7AF53C97-6A91-4684-AFD0-5403DEE80E70}" srcId="{4F8E4250-DED6-4318-96FF-B156A02F1CEC}" destId="{99F213C5-1678-44ED-8807-DFBE0A91ACBB}" srcOrd="1" destOrd="0" parTransId="{A3EC0C0C-BF9E-4E1F-8142-C97979287BFC}" sibTransId="{4C3C3C1E-B4E7-4FD8-AD51-CEE777F55220}"/>
    <dgm:cxn modelId="{B391AC59-332D-42D2-B8B4-207FB988A974}" srcId="{4F8E4250-DED6-4318-96FF-B156A02F1CEC}" destId="{63E12A32-9D31-4C78-94BF-96F5BF79744A}" srcOrd="2" destOrd="0" parTransId="{8656C0DC-1D36-4FCE-99FD-714CC4937115}" sibTransId="{15F32D0C-F431-4841-8715-D0B57765AEED}"/>
    <dgm:cxn modelId="{037199F6-B106-4E92-981C-0A92924BA117}" type="presOf" srcId="{4F8E4250-DED6-4318-96FF-B156A02F1CEC}" destId="{EE1962C4-CE05-49CF-A3F0-133033E1DF91}" srcOrd="0" destOrd="0" presId="urn:microsoft.com/office/officeart/2005/8/layout/vList5"/>
    <dgm:cxn modelId="{90CB1830-6982-44D5-BAF8-23C1CA60CCBF}" srcId="{4F8E4250-DED6-4318-96FF-B156A02F1CEC}" destId="{FF081800-D2DC-4D7B-90C8-84AC3617413D}" srcOrd="0" destOrd="0" parTransId="{2A136A9C-407B-4C2B-BD0C-D7FC385DA6A9}" sibTransId="{7A796EC2-5B44-4154-AEDA-31FFA9CEE311}"/>
    <dgm:cxn modelId="{A570F016-869A-4A18-9601-6232BC1AE666}" srcId="{6CFCFCDD-7484-49D7-B9FE-D905A6250EAE}" destId="{4F8E4250-DED6-4318-96FF-B156A02F1CEC}" srcOrd="0" destOrd="0" parTransId="{89B9EA77-45D2-4362-A67D-7BAE7E8AEC31}" sibTransId="{E93B8D0C-93D3-4AE6-A2B7-75579B403558}"/>
    <dgm:cxn modelId="{709961D8-A35E-4D70-8287-2360A9194D29}" type="presOf" srcId="{99F213C5-1678-44ED-8807-DFBE0A91ACBB}" destId="{C553E1CC-E696-4BBC-BE4C-A048C13F3309}" srcOrd="0" destOrd="1" presId="urn:microsoft.com/office/officeart/2005/8/layout/vList5"/>
    <dgm:cxn modelId="{6FD4411E-8378-48B4-BC81-89CF3C6DE425}" type="presOf" srcId="{FF081800-D2DC-4D7B-90C8-84AC3617413D}" destId="{C553E1CC-E696-4BBC-BE4C-A048C13F3309}" srcOrd="0" destOrd="0" presId="urn:microsoft.com/office/officeart/2005/8/layout/vList5"/>
    <dgm:cxn modelId="{E29D24C6-5651-456B-99DA-1869784CC202}" type="presOf" srcId="{6CFCFCDD-7484-49D7-B9FE-D905A6250EAE}" destId="{2707F151-23D8-46A7-AFDF-5811DB76AD18}" srcOrd="0" destOrd="0" presId="urn:microsoft.com/office/officeart/2005/8/layout/vList5"/>
    <dgm:cxn modelId="{1BB1B9C2-10FD-4EF1-B9CB-CCA97C2F3927}" type="presOf" srcId="{63E12A32-9D31-4C78-94BF-96F5BF79744A}" destId="{C553E1CC-E696-4BBC-BE4C-A048C13F3309}" srcOrd="0" destOrd="2" presId="urn:microsoft.com/office/officeart/2005/8/layout/vList5"/>
    <dgm:cxn modelId="{99E21923-0CCE-4D83-92CA-E12248EA6AA7}" type="presParOf" srcId="{2707F151-23D8-46A7-AFDF-5811DB76AD18}" destId="{338A2DA7-3391-4DBF-8C3A-4854C4BF9DEC}" srcOrd="0" destOrd="0" presId="urn:microsoft.com/office/officeart/2005/8/layout/vList5"/>
    <dgm:cxn modelId="{F26BD371-5BDE-43E6-BC24-20631A3DE26B}" type="presParOf" srcId="{338A2DA7-3391-4DBF-8C3A-4854C4BF9DEC}" destId="{EE1962C4-CE05-49CF-A3F0-133033E1DF91}" srcOrd="0" destOrd="0" presId="urn:microsoft.com/office/officeart/2005/8/layout/vList5"/>
    <dgm:cxn modelId="{7D60493F-AA65-47E5-80EC-E3D6E1DC5C57}" type="presParOf" srcId="{338A2DA7-3391-4DBF-8C3A-4854C4BF9DEC}" destId="{C553E1CC-E696-4BBC-BE4C-A048C13F330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3E1CC-E696-4BBC-BE4C-A048C13F3309}">
      <dsp:nvSpPr>
        <dsp:cNvPr id="0" name=""/>
        <dsp:cNvSpPr/>
      </dsp:nvSpPr>
      <dsp:spPr>
        <a:xfrm rot="5400000">
          <a:off x="2591687" y="-26511"/>
          <a:ext cx="3318510" cy="420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285750" lvl="1" indent="-285750" algn="r" defTabSz="1822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Presentation</a:t>
          </a:r>
          <a:endParaRPr lang="he-IL" sz="4100" kern="1200" dirty="0"/>
        </a:p>
        <a:p>
          <a:pPr marL="285750" lvl="1" indent="-285750" algn="r" defTabSz="1822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Business Logic</a:t>
          </a:r>
          <a:endParaRPr lang="he-IL" sz="4100" kern="1200" dirty="0"/>
        </a:p>
        <a:p>
          <a:pPr marL="285750" lvl="1" indent="-285750" algn="r" defTabSz="1822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Data Access</a:t>
          </a:r>
          <a:endParaRPr lang="he-IL" sz="4100" kern="1200" dirty="0"/>
        </a:p>
      </dsp:txBody>
      <dsp:txXfrm rot="-5400000">
        <a:off x="2150362" y="576810"/>
        <a:ext cx="4039164" cy="2994518"/>
      </dsp:txXfrm>
    </dsp:sp>
    <dsp:sp modelId="{EE1962C4-CE05-49CF-A3F0-133033E1DF91}">
      <dsp:nvSpPr>
        <dsp:cNvPr id="0" name=""/>
        <dsp:cNvSpPr/>
      </dsp:nvSpPr>
      <dsp:spPr>
        <a:xfrm>
          <a:off x="212790" y="0"/>
          <a:ext cx="1937572" cy="4148138"/>
        </a:xfrm>
        <a:prstGeom prst="roundRect">
          <a:avLst/>
        </a:prstGeom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Model</a:t>
          </a:r>
          <a:endParaRPr lang="he-IL" sz="3900" kern="1200" dirty="0"/>
        </a:p>
      </dsp:txBody>
      <dsp:txXfrm>
        <a:off x="307374" y="94584"/>
        <a:ext cx="1748404" cy="3958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/>
            </a:lvl2pPr>
            <a:lvl3pPr>
              <a:defRPr/>
            </a:lvl3pPr>
          </a:lstStyle>
          <a:p>
            <a:pPr lvl="3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N-Tier Architecture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altLang="ko-KR" dirty="0" err="1" smtClean="0"/>
              <a:t>Asdasd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Aasdasd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asdasdasd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5936" y="5847655"/>
            <a:ext cx="478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Michael (Mike) Zak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95936" y="4695527"/>
            <a:ext cx="47880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N-Tier Architecture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8783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96336" y="332656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busin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501335"/>
            <a:ext cx="5581110" cy="159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Logic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What Happens to the Data?</a:t>
            </a:r>
          </a:p>
          <a:p>
            <a:r>
              <a:rPr lang="en-US" dirty="0" smtClean="0"/>
              <a:t>Any Computation Including:</a:t>
            </a:r>
          </a:p>
          <a:p>
            <a:pPr lvl="1"/>
            <a:r>
              <a:rPr lang="en-US" dirty="0" smtClean="0"/>
              <a:t>Calculation</a:t>
            </a:r>
          </a:p>
          <a:p>
            <a:pPr lvl="1"/>
            <a:r>
              <a:rPr lang="en-US" dirty="0" smtClean="0"/>
              <a:t>Transformation</a:t>
            </a:r>
          </a:p>
          <a:p>
            <a:pPr lvl="1"/>
            <a:r>
              <a:rPr lang="en-US" dirty="0" smtClean="0"/>
              <a:t>Aggregation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0229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How Data is Presented?</a:t>
            </a:r>
          </a:p>
          <a:p>
            <a:r>
              <a:rPr lang="en-US" dirty="0" smtClean="0"/>
              <a:t>Could Be:</a:t>
            </a:r>
          </a:p>
          <a:p>
            <a:pPr lvl="1"/>
            <a:r>
              <a:rPr lang="en-US" dirty="0" smtClean="0"/>
              <a:t>Website</a:t>
            </a:r>
          </a:p>
          <a:p>
            <a:pPr lvl="1"/>
            <a:r>
              <a:rPr lang="en-US" dirty="0" smtClean="0"/>
              <a:t>Desktop Application</a:t>
            </a:r>
          </a:p>
          <a:p>
            <a:pPr lvl="2"/>
            <a:r>
              <a:rPr lang="en-US" dirty="0" smtClean="0"/>
              <a:t>WinForms</a:t>
            </a:r>
          </a:p>
          <a:p>
            <a:pPr lvl="2"/>
            <a:r>
              <a:rPr lang="en-US" dirty="0" smtClean="0"/>
              <a:t>WPF</a:t>
            </a:r>
          </a:p>
          <a:p>
            <a:pPr lvl="1"/>
            <a:r>
              <a:rPr lang="en-US" dirty="0" smtClean="0"/>
              <a:t>Mobile App</a:t>
            </a:r>
          </a:p>
          <a:p>
            <a:pPr lvl="1"/>
            <a:r>
              <a:rPr lang="en-US" dirty="0" smtClean="0"/>
              <a:t>API</a:t>
            </a:r>
          </a:p>
        </p:txBody>
      </p:sp>
      <p:pic>
        <p:nvPicPr>
          <p:cNvPr id="10242" name="Picture 2" descr="Image result for GUI gitg gno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89040"/>
            <a:ext cx="2569322" cy="2496145"/>
          </a:xfrm>
          <a:prstGeom prst="rect">
            <a:avLst/>
          </a:prstGeom>
          <a:noFill/>
          <a:scene3d>
            <a:camera prst="isometricOffAxis2Right">
              <a:rot lat="1200000" lon="12600000" rev="0"/>
            </a:camera>
            <a:lightRig rig="threePt" dir="t"/>
          </a:scene3d>
          <a:sp3d>
            <a:bevelT w="12700" h="254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website u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49" y="4190590"/>
            <a:ext cx="2771427" cy="2078571"/>
          </a:xfrm>
          <a:prstGeom prst="rect">
            <a:avLst/>
          </a:prstGeom>
          <a:noFill/>
          <a:scene3d>
            <a:camera prst="isometricOffAxis2Right">
              <a:rot lat="1200000" lon="12600000" rev="0"/>
            </a:camera>
            <a:lightRig rig="threePt" dir="t"/>
          </a:scene3d>
          <a:sp3d>
            <a:bevelT w="12700" h="254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N-Tier Architecture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Natural Separation Between Layers</a:t>
            </a:r>
          </a:p>
          <a:p>
            <a:pPr lvl="1"/>
            <a:r>
              <a:rPr lang="en-US" dirty="0" smtClean="0"/>
              <a:t>Each Part Interchangeable</a:t>
            </a:r>
          </a:p>
          <a:p>
            <a:pPr lvl="1"/>
            <a:r>
              <a:rPr lang="en-US" dirty="0" smtClean="0"/>
              <a:t>Separation Of Development Between </a:t>
            </a:r>
            <a:br>
              <a:rPr lang="en-US" dirty="0" smtClean="0"/>
            </a:br>
            <a:r>
              <a:rPr lang="en-US" dirty="0" smtClean="0"/>
              <a:t>	Developers or Teams</a:t>
            </a:r>
          </a:p>
          <a:p>
            <a:pPr lvl="1"/>
            <a:r>
              <a:rPr lang="en-US" dirty="0" smtClean="0"/>
              <a:t>Everything Where it’s Expected to Be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Initially Slower Development</a:t>
            </a:r>
          </a:p>
          <a:p>
            <a:pPr lvl="1"/>
            <a:r>
              <a:rPr lang="en-US" smtClean="0"/>
              <a:t>Sometimes Hard to Do</a:t>
            </a:r>
            <a:endParaRPr lang="en-US" dirty="0" smtClean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885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Word About Communication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Layers Could be On Same Machine…</a:t>
            </a:r>
          </a:p>
          <a:p>
            <a:r>
              <a:rPr lang="en-US" dirty="0" smtClean="0"/>
              <a:t>… Or Not</a:t>
            </a:r>
          </a:p>
          <a:p>
            <a:r>
              <a:rPr lang="en-US" dirty="0" smtClean="0"/>
              <a:t>Layers Communicate However Required or Possible:</a:t>
            </a:r>
          </a:p>
          <a:p>
            <a:pPr lvl="1"/>
            <a:r>
              <a:rPr lang="en-US" dirty="0" smtClean="0"/>
              <a:t>DLL References</a:t>
            </a:r>
          </a:p>
          <a:p>
            <a:pPr lvl="1"/>
            <a:r>
              <a:rPr lang="en-US" dirty="0" smtClean="0"/>
              <a:t>SOAP/RESTful API</a:t>
            </a:r>
          </a:p>
          <a:p>
            <a:pPr lvl="1"/>
            <a:r>
              <a:rPr lang="en-US" dirty="0" smtClean="0"/>
              <a:t>Any Other Net Protocol:</a:t>
            </a:r>
          </a:p>
          <a:p>
            <a:pPr lvl="2"/>
            <a:r>
              <a:rPr lang="en-US" dirty="0" err="1" smtClean="0"/>
              <a:t>Websockets</a:t>
            </a:r>
            <a:endParaRPr lang="en-US" dirty="0" smtClean="0"/>
          </a:p>
          <a:p>
            <a:pPr lvl="2"/>
            <a:r>
              <a:rPr lang="en-US" dirty="0" smtClean="0"/>
              <a:t>Pub/Sub: MQTT, AMQP</a:t>
            </a:r>
          </a:p>
          <a:p>
            <a:pPr lvl="2"/>
            <a:r>
              <a:rPr lang="en-US" dirty="0" smtClean="0"/>
              <a:t>TCP or UDP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954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Paradigms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MVC</a:t>
            </a:r>
          </a:p>
          <a:p>
            <a:pPr lvl="1"/>
            <a:r>
              <a:rPr lang="en-US" dirty="0" smtClean="0"/>
              <a:t>Controller is both:</a:t>
            </a:r>
          </a:p>
          <a:p>
            <a:pPr lvl="2"/>
            <a:r>
              <a:rPr lang="en-US" dirty="0" smtClean="0"/>
              <a:t>Data Access</a:t>
            </a:r>
          </a:p>
          <a:p>
            <a:pPr lvl="2"/>
            <a:r>
              <a:rPr lang="en-US" dirty="0" smtClean="0"/>
              <a:t>Business Logic</a:t>
            </a:r>
          </a:p>
          <a:p>
            <a:pPr lvl="1"/>
            <a:r>
              <a:rPr lang="en-US" dirty="0" smtClean="0"/>
              <a:t>Great for Small/Medium Web Applications</a:t>
            </a:r>
          </a:p>
          <a:p>
            <a:r>
              <a:rPr lang="en-US" dirty="0" smtClean="0"/>
              <a:t>MVVM</a:t>
            </a:r>
          </a:p>
          <a:p>
            <a:pPr lvl="1"/>
            <a:r>
              <a:rPr lang="en-US" dirty="0" smtClean="0"/>
              <a:t>Separates Model to:</a:t>
            </a:r>
          </a:p>
          <a:p>
            <a:pPr lvl="2"/>
            <a:r>
              <a:rPr lang="en-US" dirty="0" smtClean="0"/>
              <a:t>Model (Data Access, Business Logic)</a:t>
            </a:r>
          </a:p>
          <a:p>
            <a:pPr lvl="2"/>
            <a:r>
              <a:rPr lang="en-US" dirty="0" err="1" smtClean="0"/>
              <a:t>ViewModel</a:t>
            </a:r>
            <a:endParaRPr lang="en-US" dirty="0" smtClean="0"/>
          </a:p>
          <a:p>
            <a:pPr lvl="1"/>
            <a:r>
              <a:rPr lang="en-US" dirty="0" smtClean="0"/>
              <a:t>Works Well For Desktop/Mobile Apps</a:t>
            </a:r>
          </a:p>
        </p:txBody>
      </p:sp>
    </p:spTree>
    <p:extLst>
      <p:ext uri="{BB962C8B-B14F-4D97-AF65-F5344CB8AC3E}">
        <p14:creationId xmlns:p14="http://schemas.microsoft.com/office/powerpoint/2010/main" val="229984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smtClean="0"/>
              <a:t>Horse Betting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0" name="Picture 6" descr="http://lceurythmy.org/wp-content/uploads/2016/11/Horse-Racing-digital-game.jpg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347" y="2276474"/>
            <a:ext cx="6222126" cy="388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34072" y="1844824"/>
            <a:ext cx="2725960" cy="4147865"/>
          </a:xfrm>
        </p:spPr>
        <p:txBody>
          <a:bodyPr/>
          <a:lstStyle/>
          <a:p>
            <a:r>
              <a:rPr lang="en-US" dirty="0" smtClean="0"/>
              <a:t>Rider:</a:t>
            </a:r>
          </a:p>
          <a:p>
            <a:pPr lvl="1"/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Fitness</a:t>
            </a:r>
          </a:p>
          <a:p>
            <a:pPr lvl="1"/>
            <a:r>
              <a:rPr lang="en-US" dirty="0" smtClean="0"/>
              <a:t>Weight</a:t>
            </a:r>
          </a:p>
          <a:p>
            <a:pPr lvl="1"/>
            <a:r>
              <a:rPr lang="en-US" dirty="0" smtClean="0"/>
              <a:t>Horse</a:t>
            </a:r>
          </a:p>
          <a:p>
            <a:r>
              <a:rPr lang="en-US" dirty="0" smtClean="0"/>
              <a:t>Horse: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Endurance</a:t>
            </a:r>
          </a:p>
          <a:p>
            <a:pPr lvl="1"/>
            <a:r>
              <a:rPr lang="en-US" dirty="0" smtClean="0"/>
              <a:t>Health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he-IL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580112" y="1928654"/>
            <a:ext cx="2725960" cy="4147865"/>
          </a:xfrm>
          <a:prstGeom prst="rect">
            <a:avLst/>
          </a:prstGeom>
        </p:spPr>
        <p:txBody>
          <a:bodyPr lIns="396000" anchor="t"/>
          <a:lstStyle>
            <a:lvl1pPr marL="2857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Race:</a:t>
            </a:r>
          </a:p>
          <a:p>
            <a:pPr lvl="1"/>
            <a:r>
              <a:rPr lang="en-US" dirty="0" smtClean="0"/>
              <a:t>2 Riders</a:t>
            </a:r>
          </a:p>
          <a:p>
            <a:r>
              <a:rPr lang="en-US" dirty="0" smtClean="0"/>
              <a:t>Bet:</a:t>
            </a:r>
          </a:p>
          <a:p>
            <a:pPr lvl="1"/>
            <a:r>
              <a:rPr lang="en-US" dirty="0" smtClean="0"/>
              <a:t>Rider</a:t>
            </a:r>
          </a:p>
          <a:p>
            <a:pPr lvl="1"/>
            <a:r>
              <a:rPr lang="en-US" dirty="0" smtClean="0"/>
              <a:t>Bidder</a:t>
            </a:r>
          </a:p>
          <a:p>
            <a:pPr lvl="1"/>
            <a:r>
              <a:rPr lang="en-US" dirty="0" smtClean="0"/>
              <a:t>Amount</a:t>
            </a:r>
          </a:p>
          <a:p>
            <a:pPr lvl="1"/>
            <a:endParaRPr lang="he-IL" dirty="0"/>
          </a:p>
        </p:txBody>
      </p:sp>
      <p:pic>
        <p:nvPicPr>
          <p:cNvPr id="2052" name="Picture 4" descr="Image result for horse r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87" y="4435518"/>
            <a:ext cx="2995513" cy="187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Logic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Rider Score:</a:t>
            </a:r>
          </a:p>
          <a:p>
            <a:pPr lvl="1"/>
            <a:r>
              <a:rPr lang="en-US" dirty="0" smtClean="0"/>
              <a:t>Control + Fitness + (99 – Weight)</a:t>
            </a:r>
          </a:p>
          <a:p>
            <a:r>
              <a:rPr lang="en-US" dirty="0" smtClean="0"/>
              <a:t>Horse Score:</a:t>
            </a:r>
          </a:p>
          <a:p>
            <a:pPr lvl="1"/>
            <a:r>
              <a:rPr lang="en-US" dirty="0" smtClean="0"/>
              <a:t>Speed + Endurance + Health</a:t>
            </a:r>
          </a:p>
          <a:p>
            <a:r>
              <a:rPr lang="en-US" sz="2200" dirty="0" smtClean="0"/>
              <a:t>Luck: </a:t>
            </a:r>
          </a:p>
          <a:p>
            <a:pPr lvl="1"/>
            <a:r>
              <a:rPr lang="en-US" sz="1800" dirty="0" smtClean="0"/>
              <a:t>Random Number Between 0 and 1</a:t>
            </a:r>
          </a:p>
          <a:p>
            <a:r>
              <a:rPr lang="en-US" sz="2200" dirty="0" smtClean="0"/>
              <a:t>Wins Whoever Has the Highest:</a:t>
            </a:r>
          </a:p>
          <a:p>
            <a:pPr lvl="1"/>
            <a:r>
              <a:rPr lang="en-US" sz="1800" dirty="0" smtClean="0"/>
              <a:t>(Rider Score + Horse Score) * Luck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1263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horse race w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2" y="3284984"/>
            <a:ext cx="314325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Logic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Place Bets Before Races</a:t>
            </a:r>
          </a:p>
          <a:p>
            <a:r>
              <a:rPr lang="en-US" dirty="0" smtClean="0"/>
              <a:t>Race Odds: </a:t>
            </a:r>
          </a:p>
          <a:p>
            <a:pPr lvl="1"/>
            <a:r>
              <a:rPr lang="en-US" dirty="0" smtClean="0"/>
              <a:t>Rider1 Score / Rider2 Score</a:t>
            </a:r>
          </a:p>
          <a:p>
            <a:r>
              <a:rPr lang="en-US" dirty="0" smtClean="0"/>
              <a:t>If Your Rider Wins You Get:</a:t>
            </a:r>
          </a:p>
          <a:p>
            <a:pPr lvl="1"/>
            <a:r>
              <a:rPr lang="en-US" dirty="0" smtClean="0"/>
              <a:t>Bid Amount * (1 + Odds)</a:t>
            </a:r>
          </a:p>
        </p:txBody>
      </p:sp>
    </p:spTree>
    <p:extLst>
      <p:ext uri="{BB962C8B-B14F-4D97-AF65-F5344CB8AC3E}">
        <p14:creationId xmlns:p14="http://schemas.microsoft.com/office/powerpoint/2010/main" val="142843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Iteration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Data Access:</a:t>
            </a:r>
          </a:p>
          <a:p>
            <a:pPr lvl="1"/>
            <a:r>
              <a:rPr lang="en-US" dirty="0" smtClean="0"/>
              <a:t>JSON Files</a:t>
            </a:r>
          </a:p>
          <a:p>
            <a:r>
              <a:rPr lang="en-US" dirty="0" smtClean="0"/>
              <a:t>Presentation:</a:t>
            </a:r>
          </a:p>
          <a:p>
            <a:pPr lvl="1"/>
            <a:r>
              <a:rPr lang="en-US" dirty="0" smtClean="0"/>
              <a:t>Console Application</a:t>
            </a:r>
            <a:endParaRPr lang="he-IL" dirty="0"/>
          </a:p>
        </p:txBody>
      </p:sp>
      <p:pic>
        <p:nvPicPr>
          <p:cNvPr id="13316" name="Picture 4" descr="Image result for l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7301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6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N-Tier Architecture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Agenda</a:t>
            </a:r>
            <a:endParaRPr lang="en-US" altLang="ko-KR" dirty="0"/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Data-Driven Applications</a:t>
            </a:r>
          </a:p>
          <a:p>
            <a:r>
              <a:rPr lang="en-US" altLang="ko-KR" dirty="0" smtClean="0"/>
              <a:t>Monolithic Design</a:t>
            </a:r>
          </a:p>
          <a:p>
            <a:r>
              <a:rPr lang="en-US" altLang="ko-KR" dirty="0" smtClean="0"/>
              <a:t>The Layers of N-Tier Architecture</a:t>
            </a:r>
          </a:p>
          <a:p>
            <a:pPr lvl="1"/>
            <a:r>
              <a:rPr lang="en-US" altLang="ko-KR" dirty="0" smtClean="0"/>
              <a:t>Model</a:t>
            </a:r>
          </a:p>
          <a:p>
            <a:pPr lvl="1"/>
            <a:r>
              <a:rPr lang="en-US" altLang="ko-KR" dirty="0" smtClean="0"/>
              <a:t>Business Logic</a:t>
            </a:r>
          </a:p>
          <a:p>
            <a:pPr lvl="1"/>
            <a:r>
              <a:rPr lang="en-US" altLang="ko-KR" dirty="0" smtClean="0"/>
              <a:t>Data Access</a:t>
            </a:r>
          </a:p>
          <a:p>
            <a:pPr lvl="1"/>
            <a:r>
              <a:rPr lang="en-US" altLang="ko-KR" dirty="0" smtClean="0"/>
              <a:t>Presentation</a:t>
            </a:r>
          </a:p>
          <a:p>
            <a:r>
              <a:rPr lang="en-US" altLang="ko-KR" dirty="0"/>
              <a:t>Communication</a:t>
            </a:r>
          </a:p>
          <a:p>
            <a:r>
              <a:rPr lang="en-US" altLang="ko-KR" dirty="0" smtClean="0"/>
              <a:t>Common Paradigms</a:t>
            </a:r>
          </a:p>
          <a:p>
            <a:r>
              <a:rPr lang="en-US" altLang="ko-KR" dirty="0" smtClean="0"/>
              <a:t>Live Demo: Horse Betting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Iteration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Data Access:</a:t>
            </a:r>
          </a:p>
          <a:p>
            <a:pPr lvl="1"/>
            <a:r>
              <a:rPr lang="en-US" dirty="0" smtClean="0"/>
              <a:t>Entity Framework</a:t>
            </a:r>
          </a:p>
          <a:p>
            <a:r>
              <a:rPr lang="en-US" dirty="0" smtClean="0"/>
              <a:t>Presentation:</a:t>
            </a:r>
          </a:p>
          <a:p>
            <a:pPr lvl="1"/>
            <a:r>
              <a:rPr lang="en-US" dirty="0" smtClean="0"/>
              <a:t>WPF</a:t>
            </a:r>
            <a:endParaRPr lang="he-IL" dirty="0"/>
          </a:p>
        </p:txBody>
      </p:sp>
      <p:pic>
        <p:nvPicPr>
          <p:cNvPr id="14338" name="Picture 2" descr="Image result for awesome south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4186"/>
            <a:ext cx="3909664" cy="32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2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hosdrivingyou.org/wp-content/uploads/2016/02/Information-and-Data-Servic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311099"/>
            <a:ext cx="5760640" cy="198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Data-Driven Applications</a:t>
            </a:r>
            <a:endParaRPr lang="en-US" altLang="ko-KR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34072" y="1844825"/>
            <a:ext cx="6563072" cy="3456384"/>
          </a:xfrm>
        </p:spPr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Most Applications are Driven By Data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Resource Management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Online Shops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Search Engines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Auto-Pilot Module of a Drone</a:t>
            </a: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19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Data-Driven Applications</a:t>
            </a:r>
            <a:endParaRPr lang="en-US" altLang="ko-KR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Some Things in Common: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Store and Retrieve Data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Process Data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Present Data</a:t>
            </a: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https://sageone.co.za/img/_Blog_content/blog_200715.jpg?w=964&amp;mode=ma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936898"/>
            <a:ext cx="4730130" cy="21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0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magnasoma.com/content/images/Magnasoma-Monolith-2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94" y="3645024"/>
            <a:ext cx="4744741" cy="2670033"/>
          </a:xfrm>
          <a:prstGeom prst="rect">
            <a:avLst/>
          </a:prstGeom>
          <a:blipFill dpi="0" rotWithShape="1">
            <a:blip r:embed="rId4">
              <a:alphaModFix amt="52000"/>
            </a:blip>
            <a:srcRect/>
            <a:tile tx="0" ty="0" sx="100000" sy="100000" flip="none" algn="tl"/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Monolithic Architecture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Throw Everything Into a Single App</a:t>
            </a:r>
          </a:p>
          <a:p>
            <a:pPr lvl="1"/>
            <a:r>
              <a:rPr lang="en-US" dirty="0" smtClean="0"/>
              <a:t>In .NET world = One project</a:t>
            </a:r>
          </a:p>
          <a:p>
            <a:r>
              <a:rPr lang="en-US" dirty="0" smtClean="0"/>
              <a:t>Common in Older Web-Frameworks</a:t>
            </a:r>
          </a:p>
          <a:p>
            <a:pPr lvl="1"/>
            <a:r>
              <a:rPr lang="en-US" dirty="0" smtClean="0"/>
              <a:t>Classic ASP/ASP.NET</a:t>
            </a:r>
          </a:p>
          <a:p>
            <a:pPr lvl="1"/>
            <a:r>
              <a:rPr lang="en-US" dirty="0" smtClean="0"/>
              <a:t>PHP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36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34072" y="1844825"/>
            <a:ext cx="6563072" cy="3312368"/>
          </a:xfrm>
        </p:spPr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Quick ‘n Dirty</a:t>
            </a:r>
          </a:p>
          <a:p>
            <a:pPr lvl="1"/>
            <a:r>
              <a:rPr lang="en-US" dirty="0" smtClean="0"/>
              <a:t>Code as you Go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Hard to Maintain</a:t>
            </a:r>
          </a:p>
          <a:p>
            <a:pPr lvl="1"/>
            <a:r>
              <a:rPr lang="en-US" dirty="0" smtClean="0"/>
              <a:t>Hard to Change</a:t>
            </a:r>
          </a:p>
          <a:p>
            <a:pPr lvl="1"/>
            <a:r>
              <a:rPr lang="en-US" dirty="0" smtClean="0"/>
              <a:t>Impossible </a:t>
            </a:r>
            <a:r>
              <a:rPr lang="en-US" dirty="0"/>
              <a:t>to </a:t>
            </a:r>
            <a:r>
              <a:rPr lang="en-US" dirty="0" smtClean="0"/>
              <a:t>Compartmentalize</a:t>
            </a:r>
          </a:p>
          <a:p>
            <a:pPr lvl="1"/>
            <a:r>
              <a:rPr lang="en-US" dirty="0" smtClean="0"/>
              <a:t>Quickly Becomes </a:t>
            </a:r>
            <a:endParaRPr lang="he-IL" dirty="0"/>
          </a:p>
        </p:txBody>
      </p:sp>
      <p:pic>
        <p:nvPicPr>
          <p:cNvPr id="6146" name="Picture 2" descr="http://i3.kym-cdn.com/entries/icons/original/000/000/206/Flying_Spaghetti_Mons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741" y="4581128"/>
            <a:ext cx="1982484" cy="198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Monolithic Architecture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44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Layers of N-Tier Architecture</a:t>
            </a:r>
            <a:endParaRPr lang="he-I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4947369"/>
              </p:ext>
            </p:extLst>
          </p:nvPr>
        </p:nvGraphicFramePr>
        <p:xfrm>
          <a:off x="2133600" y="1844675"/>
          <a:ext cx="6564313" cy="414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7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architecture mod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645024"/>
            <a:ext cx="3940042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Describes Your Data</a:t>
            </a:r>
          </a:p>
          <a:p>
            <a:r>
              <a:rPr lang="en-US" dirty="0" smtClean="0"/>
              <a:t>Contract</a:t>
            </a:r>
          </a:p>
          <a:p>
            <a:r>
              <a:rPr lang="en-US" dirty="0" smtClean="0"/>
              <a:t>POCO – Plain Old CLR Object</a:t>
            </a:r>
          </a:p>
          <a:p>
            <a:r>
              <a:rPr lang="en-US" dirty="0" smtClean="0"/>
              <a:t>The Only Part Shared By All Layers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34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data 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64980"/>
            <a:ext cx="2190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Access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How Data is Acquired and Stored?</a:t>
            </a:r>
          </a:p>
          <a:p>
            <a:r>
              <a:rPr lang="en-US" dirty="0" smtClean="0"/>
              <a:t>Can Be:</a:t>
            </a:r>
          </a:p>
          <a:p>
            <a:pPr lvl="1"/>
            <a:r>
              <a:rPr lang="en-US" dirty="0" smtClean="0"/>
              <a:t>Relational (SQL) Database</a:t>
            </a:r>
          </a:p>
          <a:p>
            <a:pPr lvl="2"/>
            <a:r>
              <a:rPr lang="en-US" dirty="0" smtClean="0"/>
              <a:t>ADO.NET</a:t>
            </a:r>
          </a:p>
          <a:p>
            <a:pPr lvl="2"/>
            <a:r>
              <a:rPr lang="en-US" dirty="0" smtClean="0"/>
              <a:t>ORM: Entity Framework / </a:t>
            </a:r>
            <a:r>
              <a:rPr lang="en-US" dirty="0" err="1" smtClean="0"/>
              <a:t>Nhibernate</a:t>
            </a:r>
            <a:endParaRPr lang="en-US" dirty="0" smtClean="0"/>
          </a:p>
          <a:p>
            <a:pPr lvl="1"/>
            <a:r>
              <a:rPr lang="en-US" dirty="0" smtClean="0"/>
              <a:t>NoSQL: MongoDB, </a:t>
            </a:r>
            <a:r>
              <a:rPr lang="en-US" dirty="0" err="1" smtClean="0"/>
              <a:t>Redis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Plain files: XML, JSON, etc.</a:t>
            </a:r>
          </a:p>
          <a:p>
            <a:pPr lvl="1"/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89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452</Words>
  <Application>Microsoft Office PowerPoint</Application>
  <PresentationFormat>On-screen Show (4:3)</PresentationFormat>
  <Paragraphs>164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Calibri</vt:lpstr>
      <vt:lpstr>Office Theme</vt:lpstr>
      <vt:lpstr>Custom Design</vt:lpstr>
      <vt:lpstr>PowerPoint Presentation</vt:lpstr>
      <vt:lpstr> N-Tier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Demo</vt:lpstr>
      <vt:lpstr>Horse Betting</vt:lpstr>
      <vt:lpstr>Horse Betting</vt:lpstr>
      <vt:lpstr>Horse Betting</vt:lpstr>
      <vt:lpstr>Horse Betting</vt:lpstr>
      <vt:lpstr>Horse Betting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Mike</cp:lastModifiedBy>
  <cp:revision>58</cp:revision>
  <dcterms:created xsi:type="dcterms:W3CDTF">2014-04-01T16:35:38Z</dcterms:created>
  <dcterms:modified xsi:type="dcterms:W3CDTF">2017-01-16T16:48:12Z</dcterms:modified>
</cp:coreProperties>
</file>